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65" r:id="rId2"/>
    <p:sldId id="267" r:id="rId3"/>
    <p:sldId id="268" r:id="rId4"/>
    <p:sldId id="269" r:id="rId5"/>
    <p:sldId id="270" r:id="rId6"/>
    <p:sldId id="272" r:id="rId7"/>
    <p:sldId id="271" r:id="rId8"/>
    <p:sldId id="274" r:id="rId9"/>
    <p:sldId id="273" r:id="rId10"/>
    <p:sldId id="256" r:id="rId11"/>
    <p:sldId id="266" r:id="rId12"/>
    <p:sldId id="257" r:id="rId13"/>
    <p:sldId id="258" r:id="rId14"/>
    <p:sldId id="259" r:id="rId15"/>
    <p:sldId id="260" r:id="rId16"/>
    <p:sldId id="261" r:id="rId17"/>
    <p:sldId id="262" r:id="rId18"/>
    <p:sldId id="263" r:id="rId19"/>
    <p:sldId id="264"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Arial" charset="0"/>
        <a:cs typeface="Arial" charset="0"/>
      </a:defRPr>
    </a:lvl1pPr>
    <a:lvl2pPr marL="457200" algn="l" rtl="0" eaLnBrk="0" fontAlgn="base" hangingPunct="0">
      <a:spcBef>
        <a:spcPct val="0"/>
      </a:spcBef>
      <a:spcAft>
        <a:spcPct val="0"/>
      </a:spcAft>
      <a:defRPr kern="1200">
        <a:solidFill>
          <a:schemeClr val="tx1"/>
        </a:solidFill>
        <a:latin typeface="Arial" charset="0"/>
        <a:ea typeface="Arial" charset="0"/>
        <a:cs typeface="Arial" charset="0"/>
      </a:defRPr>
    </a:lvl2pPr>
    <a:lvl3pPr marL="914400" algn="l" rtl="0" eaLnBrk="0" fontAlgn="base" hangingPunct="0">
      <a:spcBef>
        <a:spcPct val="0"/>
      </a:spcBef>
      <a:spcAft>
        <a:spcPct val="0"/>
      </a:spcAft>
      <a:defRPr kern="1200">
        <a:solidFill>
          <a:schemeClr val="tx1"/>
        </a:solidFill>
        <a:latin typeface="Arial" charset="0"/>
        <a:ea typeface="Arial" charset="0"/>
        <a:cs typeface="Arial" charset="0"/>
      </a:defRPr>
    </a:lvl3pPr>
    <a:lvl4pPr marL="1371600" algn="l" rtl="0" eaLnBrk="0" fontAlgn="base" hangingPunct="0">
      <a:spcBef>
        <a:spcPct val="0"/>
      </a:spcBef>
      <a:spcAft>
        <a:spcPct val="0"/>
      </a:spcAft>
      <a:defRPr kern="1200">
        <a:solidFill>
          <a:schemeClr val="tx1"/>
        </a:solidFill>
        <a:latin typeface="Arial" charset="0"/>
        <a:ea typeface="Arial" charset="0"/>
        <a:cs typeface="Arial" charset="0"/>
      </a:defRPr>
    </a:lvl4pPr>
    <a:lvl5pPr marL="1828800" algn="l" rtl="0" eaLnBrk="0" fontAlgn="base" hangingPunct="0">
      <a:spcBef>
        <a:spcPct val="0"/>
      </a:spcBef>
      <a:spcAft>
        <a:spcPct val="0"/>
      </a:spcAft>
      <a:defRPr kern="1200">
        <a:solidFill>
          <a:schemeClr val="tx1"/>
        </a:solidFill>
        <a:latin typeface="Arial" charset="0"/>
        <a:ea typeface="Arial" charset="0"/>
        <a:cs typeface="Arial" charset="0"/>
      </a:defRPr>
    </a:lvl5pPr>
    <a:lvl6pPr marL="2286000" algn="l" defTabSz="914400" rtl="0" eaLnBrk="1" latinLnBrk="0" hangingPunct="1">
      <a:defRPr kern="1200">
        <a:solidFill>
          <a:schemeClr val="tx1"/>
        </a:solidFill>
        <a:latin typeface="Arial" charset="0"/>
        <a:ea typeface="Arial" charset="0"/>
        <a:cs typeface="Arial" charset="0"/>
      </a:defRPr>
    </a:lvl6pPr>
    <a:lvl7pPr marL="2743200" algn="l" defTabSz="914400" rtl="0" eaLnBrk="1" latinLnBrk="0" hangingPunct="1">
      <a:defRPr kern="1200">
        <a:solidFill>
          <a:schemeClr val="tx1"/>
        </a:solidFill>
        <a:latin typeface="Arial" charset="0"/>
        <a:ea typeface="Arial" charset="0"/>
        <a:cs typeface="Arial" charset="0"/>
      </a:defRPr>
    </a:lvl7pPr>
    <a:lvl8pPr marL="3200400" algn="l" defTabSz="914400" rtl="0" eaLnBrk="1" latinLnBrk="0" hangingPunct="1">
      <a:defRPr kern="1200">
        <a:solidFill>
          <a:schemeClr val="tx1"/>
        </a:solidFill>
        <a:latin typeface="Arial" charset="0"/>
        <a:ea typeface="Arial" charset="0"/>
        <a:cs typeface="Arial" charset="0"/>
      </a:defRPr>
    </a:lvl8pPr>
    <a:lvl9pPr marL="3657600" algn="l" defTabSz="914400" rtl="0" eaLnBrk="1" latinLnBrk="0" hangingPunct="1">
      <a:defRPr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09" autoAdjust="0"/>
    <p:restoredTop sz="94660"/>
  </p:normalViewPr>
  <p:slideViewPr>
    <p:cSldViewPr>
      <p:cViewPr varScale="1">
        <p:scale>
          <a:sx n="85" d="100"/>
          <a:sy n="85" d="100"/>
        </p:scale>
        <p:origin x="90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59376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26065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0158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2220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70397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87412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828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811560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5219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06796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490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6858000"/>
          </a:xfrm>
          <a:prstGeom prst="rect">
            <a:avLst/>
          </a:prstGeom>
          <a:gradFill rotWithShape="0">
            <a:gsLst>
              <a:gs pos="0">
                <a:srgbClr val="66B3FF"/>
              </a:gs>
              <a:gs pos="100000">
                <a:srgbClr val="003366"/>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dirty="0">
              <a:ea typeface="+mn-ea"/>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342900" indent="-342900" algn="l" rtl="0" eaLnBrk="0" fontAlgn="base" hangingPunct="0">
        <a:spcBef>
          <a:spcPct val="20000"/>
        </a:spcBef>
        <a:spcAft>
          <a:spcPct val="0"/>
        </a:spcAft>
        <a:buChar char="•"/>
        <a:defRPr sz="3200">
          <a:solidFill>
            <a:schemeClr val="tx1"/>
          </a:solidFill>
          <a:latin typeface="+mn-lt"/>
        </a:defRPr>
      </a:lvl2pPr>
      <a:lvl3pPr marL="342900" indent="-342900" algn="l" rtl="0" eaLnBrk="0" fontAlgn="base" hangingPunct="0">
        <a:spcBef>
          <a:spcPct val="20000"/>
        </a:spcBef>
        <a:spcAft>
          <a:spcPct val="0"/>
        </a:spcAft>
        <a:buChar char="•"/>
        <a:defRPr sz="3200">
          <a:solidFill>
            <a:schemeClr val="tx1"/>
          </a:solidFill>
          <a:latin typeface="+mn-lt"/>
        </a:defRPr>
      </a:lvl3pPr>
      <a:lvl4pPr marL="342900" indent="-342900" algn="l" rtl="0" eaLnBrk="0" fontAlgn="base" hangingPunct="0">
        <a:spcBef>
          <a:spcPct val="20000"/>
        </a:spcBef>
        <a:spcAft>
          <a:spcPct val="0"/>
        </a:spcAft>
        <a:buChar char="•"/>
        <a:defRPr sz="3200">
          <a:solidFill>
            <a:schemeClr val="tx1"/>
          </a:solidFill>
          <a:latin typeface="+mn-lt"/>
        </a:defRPr>
      </a:lvl4pPr>
      <a:lvl5pPr marL="342900" indent="-342900" algn="l" rtl="0" eaLnBrk="0" fontAlgn="base" hangingPunct="0">
        <a:spcBef>
          <a:spcPct val="20000"/>
        </a:spcBef>
        <a:spcAft>
          <a:spcPct val="0"/>
        </a:spcAft>
        <a:buChar char="•"/>
        <a:defRPr sz="3200">
          <a:solidFill>
            <a:schemeClr val="tx1"/>
          </a:solidFill>
          <a:latin typeface="+mn-lt"/>
        </a:defRPr>
      </a:lvl5pPr>
      <a:lvl6pPr marL="800100" indent="-342900" algn="l" rtl="0" eaLnBrk="0" fontAlgn="base" hangingPunct="0">
        <a:spcBef>
          <a:spcPct val="20000"/>
        </a:spcBef>
        <a:spcAft>
          <a:spcPct val="0"/>
        </a:spcAft>
        <a:buChar char="•"/>
        <a:defRPr sz="3200">
          <a:solidFill>
            <a:schemeClr val="tx1"/>
          </a:solidFill>
          <a:latin typeface="+mn-lt"/>
        </a:defRPr>
      </a:lvl6pPr>
      <a:lvl7pPr marL="1257300" indent="-342900" algn="l" rtl="0" eaLnBrk="0" fontAlgn="base" hangingPunct="0">
        <a:spcBef>
          <a:spcPct val="20000"/>
        </a:spcBef>
        <a:spcAft>
          <a:spcPct val="0"/>
        </a:spcAft>
        <a:buChar char="•"/>
        <a:defRPr sz="3200">
          <a:solidFill>
            <a:schemeClr val="tx1"/>
          </a:solidFill>
          <a:latin typeface="+mn-lt"/>
        </a:defRPr>
      </a:lvl7pPr>
      <a:lvl8pPr marL="1714500" indent="-342900" algn="l" rtl="0" eaLnBrk="0" fontAlgn="base" hangingPunct="0">
        <a:spcBef>
          <a:spcPct val="20000"/>
        </a:spcBef>
        <a:spcAft>
          <a:spcPct val="0"/>
        </a:spcAft>
        <a:buChar char="•"/>
        <a:defRPr sz="3200">
          <a:solidFill>
            <a:schemeClr val="tx1"/>
          </a:solidFill>
          <a:latin typeface="+mn-lt"/>
        </a:defRPr>
      </a:lvl8pPr>
      <a:lvl9pPr marL="2171700" indent="-342900" algn="l" rtl="0" eaLnBrk="0" fontAlgn="base" hangingPunct="0">
        <a:spcBef>
          <a:spcPct val="20000"/>
        </a:spcBef>
        <a:spcAft>
          <a:spcPct val="0"/>
        </a:spcAft>
        <a:buChar char="•"/>
        <a:defRPr sz="3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 y="457200"/>
            <a:ext cx="8534400" cy="5262979"/>
          </a:xfrm>
          <a:prstGeom prst="rect">
            <a:avLst/>
          </a:prstGeom>
        </p:spPr>
        <p:txBody>
          <a:bodyPr wrap="square">
            <a:spAutoFit/>
          </a:bodyPr>
          <a:lstStyle/>
          <a:p>
            <a:pPr marL="0" indent="0">
              <a:buFontTx/>
              <a:buNone/>
              <a:defRPr/>
            </a:pPr>
            <a:r>
              <a:rPr lang="en-US" sz="2800" dirty="0"/>
              <a:t>This course is a historical introduction to </a:t>
            </a:r>
            <a:r>
              <a:rPr lang="en-US" sz="2800" dirty="0" smtClean="0"/>
              <a:t>Western philosophy.</a:t>
            </a:r>
          </a:p>
          <a:p>
            <a:pPr marL="0" indent="0">
              <a:buFontTx/>
              <a:buNone/>
              <a:defRPr/>
            </a:pPr>
            <a:endParaRPr lang="en-US" sz="2800" dirty="0"/>
          </a:p>
          <a:p>
            <a:pPr marL="0" indent="0">
              <a:buFontTx/>
              <a:buNone/>
              <a:defRPr/>
            </a:pPr>
            <a:r>
              <a:rPr lang="en-US" sz="2800" dirty="0" smtClean="0"/>
              <a:t>Our focus: one </a:t>
            </a:r>
            <a:r>
              <a:rPr lang="en-US" sz="2800" dirty="0"/>
              <a:t>of the three main “ages” of philosophy, the Modern, </a:t>
            </a:r>
            <a:r>
              <a:rPr lang="en-US" sz="2800" dirty="0" smtClean="0"/>
              <a:t>in this case, the </a:t>
            </a:r>
            <a:r>
              <a:rPr lang="en-US" sz="2800" i="1" dirty="0" smtClean="0"/>
              <a:t>Early </a:t>
            </a:r>
            <a:r>
              <a:rPr lang="en-US" sz="2800" dirty="0" smtClean="0"/>
              <a:t>Modern (the Modern begins in the 19</a:t>
            </a:r>
            <a:r>
              <a:rPr lang="en-US" sz="2800" baseline="30000" dirty="0" smtClean="0"/>
              <a:t>th</a:t>
            </a:r>
            <a:r>
              <a:rPr lang="en-US" sz="2800" dirty="0" smtClean="0"/>
              <a:t> Century, usually marked off as beginning with the death of Immanuel Kant).</a:t>
            </a:r>
          </a:p>
          <a:p>
            <a:pPr marL="0" indent="0">
              <a:buFontTx/>
              <a:buNone/>
              <a:defRPr/>
            </a:pPr>
            <a:r>
              <a:rPr lang="en-US" sz="2800" dirty="0" smtClean="0"/>
              <a:t>The </a:t>
            </a:r>
            <a:r>
              <a:rPr lang="en-US" sz="2800" dirty="0"/>
              <a:t>other two </a:t>
            </a:r>
            <a:r>
              <a:rPr lang="en-US" sz="2800" dirty="0" smtClean="0"/>
              <a:t>main periods are the Ancient </a:t>
            </a:r>
            <a:r>
              <a:rPr lang="en-US" sz="2800" dirty="0"/>
              <a:t>(mainly Greek but also Chinese and Indian) and Medieval (Christian, Islamic, and Jewish philosophy through the Renaissance</a:t>
            </a:r>
            <a:r>
              <a:rPr lang="en-US" sz="2800" dirty="0" smtClean="0"/>
              <a:t>).</a:t>
            </a:r>
          </a:p>
        </p:txBody>
      </p:sp>
    </p:spTree>
    <p:extLst>
      <p:ext uri="{BB962C8B-B14F-4D97-AF65-F5344CB8AC3E}">
        <p14:creationId xmlns:p14="http://schemas.microsoft.com/office/powerpoint/2010/main" val="2625893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bwMode="auto">
          <a:xfrm>
            <a:off x="228600" y="485775"/>
            <a:ext cx="8647113" cy="7381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4800" b="1" dirty="0">
                <a:solidFill>
                  <a:srgbClr val="FFFFFF"/>
                </a:solidFill>
                <a:latin typeface="Times New Roman" charset="0"/>
              </a:rPr>
              <a:t>Background to the Meditations</a:t>
            </a:r>
          </a:p>
        </p:txBody>
      </p:sp>
      <p:sp>
        <p:nvSpPr>
          <p:cNvPr id="2051" name="Rectangle 3"/>
          <p:cNvSpPr>
            <a:spLocks noChangeArrowheads="1"/>
          </p:cNvSpPr>
          <p:nvPr/>
        </p:nvSpPr>
        <p:spPr bwMode="auto">
          <a:xfrm>
            <a:off x="263525" y="2020888"/>
            <a:ext cx="8577263" cy="349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endParaRPr lang="en-US" altLang="en-US" dirty="0"/>
          </a:p>
        </p:txBody>
      </p:sp>
      <p:sp>
        <p:nvSpPr>
          <p:cNvPr id="2052" name="Freeform 4"/>
          <p:cNvSpPr>
            <a:spLocks noChangeArrowheads="1"/>
          </p:cNvSpPr>
          <p:nvPr/>
        </p:nvSpPr>
        <p:spPr bwMode="auto">
          <a:xfrm>
            <a:off x="228600" y="1500188"/>
            <a:ext cx="8647113" cy="104775"/>
          </a:xfrm>
          <a:custGeom>
            <a:avLst/>
            <a:gdLst>
              <a:gd name="T0" fmla="*/ 0 w 5447"/>
              <a:gd name="T1" fmla="*/ 166330313 h 66"/>
              <a:gd name="T2" fmla="*/ 2147483646 w 5447"/>
              <a:gd name="T3" fmla="*/ 166330313 h 66"/>
              <a:gd name="T4" fmla="*/ 2147483646 w 5447"/>
              <a:gd name="T5" fmla="*/ 0 h 66"/>
              <a:gd name="T6" fmla="*/ 2147483646 w 5447"/>
              <a:gd name="T7" fmla="*/ 55443438 h 66"/>
              <a:gd name="T8" fmla="*/ 2147483646 w 5447"/>
              <a:gd name="T9" fmla="*/ 110886875 h 66"/>
              <a:gd name="T10" fmla="*/ 55443441 w 5447"/>
              <a:gd name="T11" fmla="*/ 110886875 h 66"/>
              <a:gd name="T12" fmla="*/ 0 w 5447"/>
              <a:gd name="T13" fmla="*/ 166330313 h 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47" h="66">
                <a:moveTo>
                  <a:pt x="0" y="66"/>
                </a:moveTo>
                <a:lnTo>
                  <a:pt x="5447" y="66"/>
                </a:lnTo>
                <a:lnTo>
                  <a:pt x="5447" y="0"/>
                </a:lnTo>
                <a:lnTo>
                  <a:pt x="5425" y="22"/>
                </a:lnTo>
                <a:lnTo>
                  <a:pt x="5425" y="44"/>
                </a:lnTo>
                <a:lnTo>
                  <a:pt x="22" y="44"/>
                </a:lnTo>
                <a:lnTo>
                  <a:pt x="0" y="66"/>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053" name="Freeform 5"/>
          <p:cNvSpPr>
            <a:spLocks noChangeArrowheads="1"/>
          </p:cNvSpPr>
          <p:nvPr/>
        </p:nvSpPr>
        <p:spPr bwMode="auto">
          <a:xfrm>
            <a:off x="228600" y="1676400"/>
            <a:ext cx="8647113" cy="104775"/>
          </a:xfrm>
          <a:custGeom>
            <a:avLst/>
            <a:gdLst>
              <a:gd name="T0" fmla="*/ 0 w 5447"/>
              <a:gd name="T1" fmla="*/ 166330313 h 66"/>
              <a:gd name="T2" fmla="*/ 0 w 5447"/>
              <a:gd name="T3" fmla="*/ 0 h 66"/>
              <a:gd name="T4" fmla="*/ 2147483646 w 5447"/>
              <a:gd name="T5" fmla="*/ 0 h 66"/>
              <a:gd name="T6" fmla="*/ 2147483646 w 5447"/>
              <a:gd name="T7" fmla="*/ 55443438 h 66"/>
              <a:gd name="T8" fmla="*/ 55443441 w 5447"/>
              <a:gd name="T9" fmla="*/ 55443438 h 66"/>
              <a:gd name="T10" fmla="*/ 55443441 w 5447"/>
              <a:gd name="T11" fmla="*/ 110886875 h 66"/>
              <a:gd name="T12" fmla="*/ 0 w 5447"/>
              <a:gd name="T13" fmla="*/ 166330313 h 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47" h="66">
                <a:moveTo>
                  <a:pt x="0" y="66"/>
                </a:moveTo>
                <a:lnTo>
                  <a:pt x="0" y="0"/>
                </a:lnTo>
                <a:lnTo>
                  <a:pt x="5447" y="0"/>
                </a:lnTo>
                <a:lnTo>
                  <a:pt x="5425" y="22"/>
                </a:lnTo>
                <a:lnTo>
                  <a:pt x="22" y="22"/>
                </a:lnTo>
                <a:lnTo>
                  <a:pt x="22" y="44"/>
                </a:lnTo>
                <a:lnTo>
                  <a:pt x="0" y="66"/>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054" name="Rectangle 6"/>
          <p:cNvSpPr>
            <a:spLocks noGrp="1" noChangeArrowheads="1"/>
          </p:cNvSpPr>
          <p:nvPr>
            <p:ph type="subTitle" idx="4294967295"/>
          </p:nvPr>
        </p:nvSpPr>
        <p:spPr bwMode="auto">
          <a:xfrm>
            <a:off x="648020" y="-659607"/>
            <a:ext cx="8613775" cy="338554"/>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algn="ctr">
              <a:buFontTx/>
              <a:buNone/>
              <a:defRPr/>
            </a:pPr>
            <a:endParaRPr lang="en-US" altLang="en-US" sz="2200" dirty="0"/>
          </a:p>
        </p:txBody>
      </p:sp>
    </p:spTree>
  </p:cSld>
  <p:clrMapOvr>
    <a:masterClrMapping/>
  </p:clrMapOvr>
  <p:transition advClick="0">
    <p:cover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 y="457200"/>
            <a:ext cx="8534400" cy="6124754"/>
          </a:xfrm>
          <a:prstGeom prst="rect">
            <a:avLst/>
          </a:prstGeom>
        </p:spPr>
        <p:txBody>
          <a:bodyPr wrap="square">
            <a:spAutoFit/>
          </a:bodyPr>
          <a:lstStyle/>
          <a:p>
            <a:pPr marL="0" indent="0" algn="ctr">
              <a:buFontTx/>
              <a:buNone/>
              <a:defRPr/>
            </a:pPr>
            <a:r>
              <a:rPr lang="en-US" altLang="en-US" sz="2800" dirty="0"/>
              <a:t>Mechanistic Science vs. Teleological Science</a:t>
            </a:r>
          </a:p>
          <a:p>
            <a:pPr marL="0" indent="0" algn="ctr">
              <a:buFontTx/>
              <a:buNone/>
              <a:defRPr/>
            </a:pPr>
            <a:r>
              <a:rPr lang="en-US" altLang="en-US" sz="2800" dirty="0"/>
              <a:t>How do these Differ?</a:t>
            </a:r>
          </a:p>
          <a:p>
            <a:pPr marL="0" indent="0" algn="ctr">
              <a:buFontTx/>
              <a:buNone/>
              <a:defRPr/>
            </a:pPr>
            <a:r>
              <a:rPr lang="en-US" altLang="en-US" sz="2800" dirty="0"/>
              <a:t>Answer:</a:t>
            </a:r>
          </a:p>
          <a:p>
            <a:pPr marL="0" indent="0" algn="ctr">
              <a:buFontTx/>
              <a:buNone/>
              <a:defRPr/>
            </a:pPr>
            <a:r>
              <a:rPr lang="en-US" altLang="en-US" sz="2800" dirty="0"/>
              <a:t>Two Radically Incompatible Metaphysics of Nature</a:t>
            </a:r>
          </a:p>
          <a:p>
            <a:pPr marL="0" indent="0" algn="ctr">
              <a:buFontTx/>
              <a:buNone/>
              <a:defRPr/>
            </a:pPr>
            <a:r>
              <a:rPr lang="en-US" altLang="en-US" sz="2800" i="1" dirty="0"/>
              <a:t>What does THAT mean?</a:t>
            </a:r>
            <a:endParaRPr lang="en-US" altLang="en-US" sz="2800" dirty="0"/>
          </a:p>
          <a:p>
            <a:pPr marL="0" indent="0" algn="ctr">
              <a:buFontTx/>
              <a:buNone/>
              <a:defRPr/>
            </a:pPr>
            <a:r>
              <a:rPr lang="en-US" altLang="en-US" sz="2800" b="1" dirty="0"/>
              <a:t>Three Things:</a:t>
            </a:r>
            <a:endParaRPr lang="en-US" altLang="en-US" sz="2800" dirty="0"/>
          </a:p>
          <a:p>
            <a:pPr marL="514350" indent="-514350" algn="ctr">
              <a:buFontTx/>
              <a:buAutoNum type="arabicParenBoth"/>
              <a:defRPr/>
            </a:pPr>
            <a:r>
              <a:rPr lang="en-US" altLang="en-US" sz="2800" dirty="0"/>
              <a:t>A different view of what </a:t>
            </a:r>
            <a:r>
              <a:rPr lang="en-US" altLang="en-US" sz="2800" i="1" dirty="0"/>
              <a:t>fundamentally exists</a:t>
            </a:r>
            <a:endParaRPr lang="en-US" altLang="en-US" sz="2800" dirty="0"/>
          </a:p>
          <a:p>
            <a:pPr marL="514350" indent="-514350" algn="ctr">
              <a:buFontTx/>
              <a:buAutoNum type="arabicParenBoth"/>
              <a:defRPr/>
            </a:pPr>
            <a:r>
              <a:rPr lang="en-US" altLang="en-US" sz="2800" dirty="0"/>
              <a:t>A different view of </a:t>
            </a:r>
            <a:r>
              <a:rPr lang="en-US" altLang="en-US" sz="2800" i="1" dirty="0"/>
              <a:t>what causes </a:t>
            </a:r>
            <a:r>
              <a:rPr lang="en-US" altLang="en-US" sz="2800" dirty="0"/>
              <a:t>these fundamental entities.</a:t>
            </a:r>
          </a:p>
          <a:p>
            <a:pPr marL="514350" indent="-514350" algn="ctr">
              <a:buFontTx/>
              <a:buAutoNum type="arabicParenBoth"/>
              <a:defRPr/>
            </a:pPr>
            <a:r>
              <a:rPr lang="en-US" altLang="en-US" sz="2800" dirty="0"/>
              <a:t>Because of (1) and (2), a deep dispute over </a:t>
            </a:r>
            <a:r>
              <a:rPr lang="en-US" altLang="en-US" sz="2800" i="1" dirty="0"/>
              <a:t>which observable features of phenomena </a:t>
            </a:r>
            <a:r>
              <a:rPr lang="en-US" altLang="en-US" sz="2800" dirty="0"/>
              <a:t>MATTER for purposes of scientific explanation.</a:t>
            </a:r>
          </a:p>
          <a:p>
            <a:pPr marL="514350" indent="-514350" algn="ctr">
              <a:buFontTx/>
              <a:buAutoNum type="arabicParenBoth"/>
              <a:defRPr/>
            </a:pPr>
            <a:r>
              <a:rPr lang="en-US" altLang="en-US" sz="2800" dirty="0"/>
              <a:t>A fundamental disagreement about the nature of scientific </a:t>
            </a:r>
            <a:r>
              <a:rPr lang="en-US" altLang="en-US" sz="2800" i="1" dirty="0"/>
              <a:t>laws</a:t>
            </a:r>
            <a:r>
              <a:rPr lang="en-US" altLang="en-US" sz="2800" dirty="0"/>
              <a:t>.</a:t>
            </a:r>
          </a:p>
        </p:txBody>
      </p:sp>
    </p:spTree>
    <p:extLst>
      <p:ext uri="{BB962C8B-B14F-4D97-AF65-F5344CB8AC3E}">
        <p14:creationId xmlns:p14="http://schemas.microsoft.com/office/powerpoint/2010/main" val="6670450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(1) What fundamentally exists?</a:t>
            </a:r>
          </a:p>
        </p:txBody>
      </p:sp>
      <p:sp>
        <p:nvSpPr>
          <p:cNvPr id="3075" name="Text Placeholder 4"/>
          <p:cNvSpPr>
            <a:spLocks noGrp="1"/>
          </p:cNvSpPr>
          <p:nvPr>
            <p:ph type="body" idx="1"/>
          </p:nvPr>
        </p:nvSpPr>
        <p:spPr bwMode="auto">
          <a:xfrm>
            <a:off x="465138" y="1098550"/>
            <a:ext cx="4040187" cy="639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r>
              <a:rPr lang="en-US" altLang="en-US" dirty="0"/>
              <a:t>Mechanist</a:t>
            </a:r>
          </a:p>
        </p:txBody>
      </p:sp>
      <p:sp>
        <p:nvSpPr>
          <p:cNvPr id="6" name="Content Placeholder 5"/>
          <p:cNvSpPr>
            <a:spLocks noGrp="1"/>
          </p:cNvSpPr>
          <p:nvPr>
            <p:ph sz="half" idx="2"/>
          </p:nvPr>
        </p:nvSpPr>
        <p:spPr>
          <a:xfrm>
            <a:off x="457200" y="1735138"/>
            <a:ext cx="4040188" cy="4378325"/>
          </a:xfrm>
        </p:spPr>
        <p:txBody>
          <a:bodyPr/>
          <a:lstStyle/>
          <a:p>
            <a:pPr>
              <a:defRPr/>
            </a:pPr>
            <a:r>
              <a:rPr lang="en-US" dirty="0"/>
              <a:t>Inert bits of matter</a:t>
            </a:r>
          </a:p>
          <a:p>
            <a:pPr marL="0" indent="0" algn="ctr">
              <a:buFontTx/>
              <a:buNone/>
              <a:defRPr/>
            </a:pPr>
            <a:r>
              <a:rPr lang="en-US" dirty="0"/>
              <a:t>+</a:t>
            </a:r>
          </a:p>
          <a:p>
            <a:pPr>
              <a:defRPr/>
            </a:pPr>
            <a:r>
              <a:rPr lang="en-US" dirty="0"/>
              <a:t>Geometric arrangements of collections of these bits of matter</a:t>
            </a:r>
          </a:p>
          <a:p>
            <a:pPr marL="0" indent="0" algn="ctr">
              <a:buFontTx/>
              <a:buNone/>
              <a:defRPr/>
            </a:pPr>
            <a:r>
              <a:rPr lang="en-US" dirty="0"/>
              <a:t>+</a:t>
            </a:r>
          </a:p>
          <a:p>
            <a:pPr>
              <a:defRPr/>
            </a:pPr>
            <a:r>
              <a:rPr lang="en-US" dirty="0"/>
              <a:t>Movement or Rest of the collections</a:t>
            </a:r>
          </a:p>
          <a:p>
            <a:pPr marL="0" indent="0" algn="ctr">
              <a:buFontTx/>
              <a:buNone/>
              <a:defRPr/>
            </a:pPr>
            <a:r>
              <a:rPr lang="en-US" dirty="0"/>
              <a:t>Paradigm:</a:t>
            </a:r>
          </a:p>
          <a:p>
            <a:pPr marL="0" indent="0" algn="ctr">
              <a:buFontTx/>
              <a:buNone/>
              <a:defRPr/>
            </a:pPr>
            <a:r>
              <a:rPr lang="en-US" dirty="0"/>
              <a:t>The mechanical clock</a:t>
            </a:r>
          </a:p>
        </p:txBody>
      </p:sp>
      <p:sp>
        <p:nvSpPr>
          <p:cNvPr id="3077" name="Text Placeholder 6"/>
          <p:cNvSpPr>
            <a:spLocks noGrp="1"/>
          </p:cNvSpPr>
          <p:nvPr>
            <p:ph type="body" sz="quarter" idx="3"/>
          </p:nvPr>
        </p:nvSpPr>
        <p:spPr bwMode="auto">
          <a:xfrm>
            <a:off x="4637088" y="1098550"/>
            <a:ext cx="4041775" cy="639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r>
              <a:rPr lang="en-US" altLang="en-US" dirty="0"/>
              <a:t>Aristotelian/Scholastic</a:t>
            </a:r>
          </a:p>
        </p:txBody>
      </p:sp>
      <p:sp>
        <p:nvSpPr>
          <p:cNvPr id="8" name="Content Placeholder 7"/>
          <p:cNvSpPr>
            <a:spLocks noGrp="1"/>
          </p:cNvSpPr>
          <p:nvPr>
            <p:ph sz="quarter" idx="4"/>
          </p:nvPr>
        </p:nvSpPr>
        <p:spPr>
          <a:xfrm>
            <a:off x="4724400" y="1905000"/>
            <a:ext cx="4041775" cy="5122862"/>
          </a:xfrm>
        </p:spPr>
        <p:txBody>
          <a:bodyPr/>
          <a:lstStyle/>
          <a:p>
            <a:pPr>
              <a:defRPr/>
            </a:pPr>
            <a:r>
              <a:rPr lang="en-US" dirty="0"/>
              <a:t>Hylemorphic </a:t>
            </a:r>
            <a:r>
              <a:rPr lang="en-US" i="1" dirty="0"/>
              <a:t>Individuals</a:t>
            </a:r>
            <a:endParaRPr lang="en-US" dirty="0"/>
          </a:p>
          <a:p>
            <a:pPr marL="0" indent="0" algn="ctr">
              <a:buFontTx/>
              <a:buNone/>
              <a:defRPr/>
            </a:pPr>
            <a:r>
              <a:rPr lang="en-US" i="1" dirty="0"/>
              <a:t>What does THAT mean?</a:t>
            </a:r>
            <a:endParaRPr lang="en-US" dirty="0"/>
          </a:p>
          <a:p>
            <a:pPr marL="0" indent="0">
              <a:buFontTx/>
              <a:buNone/>
              <a:defRPr/>
            </a:pPr>
            <a:endParaRPr lang="en-US" sz="800" i="1" dirty="0"/>
          </a:p>
          <a:p>
            <a:pPr marL="0" indent="0">
              <a:buFontTx/>
              <a:buNone/>
              <a:defRPr/>
            </a:pPr>
            <a:r>
              <a:rPr lang="en-US" dirty="0"/>
              <a:t>The world is an aggregation of individual entities, each of which is constituted by a </a:t>
            </a:r>
            <a:r>
              <a:rPr lang="en-US" i="1" dirty="0"/>
              <a:t>form </a:t>
            </a:r>
            <a:r>
              <a:rPr lang="en-US" dirty="0"/>
              <a:t>(=“way of being/set of essential properties that determine </a:t>
            </a:r>
            <a:r>
              <a:rPr lang="en-US" i="1" dirty="0"/>
              <a:t>how </a:t>
            </a:r>
            <a:r>
              <a:rPr lang="en-US" dirty="0"/>
              <a:t>it exists”) + a </a:t>
            </a:r>
            <a:r>
              <a:rPr lang="en-US" i="1" dirty="0"/>
              <a:t>matter</a:t>
            </a:r>
            <a:r>
              <a:rPr lang="en-US" dirty="0"/>
              <a:t> (stuff that </a:t>
            </a:r>
            <a:r>
              <a:rPr lang="en-US" i="1" dirty="0"/>
              <a:t>takes the form</a:t>
            </a:r>
            <a:r>
              <a:rPr lang="en-US" dirty="0"/>
              <a:t>)</a:t>
            </a:r>
          </a:p>
          <a:p>
            <a:pPr marL="0" indent="0" algn="ctr">
              <a:buFontTx/>
              <a:buNone/>
              <a:defRPr/>
            </a:pPr>
            <a:r>
              <a:rPr lang="en-US" dirty="0"/>
              <a:t>Paradigm:</a:t>
            </a:r>
          </a:p>
          <a:p>
            <a:pPr marL="0" indent="0" algn="ctr">
              <a:buFontTx/>
              <a:buNone/>
              <a:defRPr/>
            </a:pPr>
            <a:r>
              <a:rPr lang="en-US" dirty="0"/>
              <a:t>Mr. Potato Head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(2) A Difference in Causes</a:t>
            </a:r>
          </a:p>
        </p:txBody>
      </p:sp>
      <p:sp>
        <p:nvSpPr>
          <p:cNvPr id="4099" name="Text Placeholder 2"/>
          <p:cNvSpPr>
            <a:spLocks noGrp="1"/>
          </p:cNvSpPr>
          <p:nvPr>
            <p:ph type="body" idx="1"/>
          </p:nvPr>
        </p:nvSpPr>
        <p:spPr bwMode="auto">
          <a:xfrm>
            <a:off x="457200" y="1143000"/>
            <a:ext cx="4040188" cy="639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r>
              <a:rPr lang="en-US" altLang="en-US" dirty="0"/>
              <a:t>Mechanist</a:t>
            </a:r>
          </a:p>
        </p:txBody>
      </p:sp>
      <p:sp>
        <p:nvSpPr>
          <p:cNvPr id="4100" name="Content Placeholder 3"/>
          <p:cNvSpPr>
            <a:spLocks noGrp="1"/>
          </p:cNvSpPr>
          <p:nvPr>
            <p:ph sz="half" idx="2"/>
          </p:nvPr>
        </p:nvSpPr>
        <p:spPr bwMode="auto">
          <a:xfrm>
            <a:off x="457200" y="1828800"/>
            <a:ext cx="4040188" cy="39512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Material causes (=collections of material bits arranged in various geometric configurations)</a:t>
            </a:r>
          </a:p>
          <a:p>
            <a:r>
              <a:rPr lang="en-US" altLang="en-US" dirty="0"/>
              <a:t>Efficient causes (=forces generating the motion, or lack thereof, of these collections of material bits)</a:t>
            </a:r>
          </a:p>
        </p:txBody>
      </p:sp>
      <p:sp>
        <p:nvSpPr>
          <p:cNvPr id="4101" name="Text Placeholder 4"/>
          <p:cNvSpPr>
            <a:spLocks noGrp="1"/>
          </p:cNvSpPr>
          <p:nvPr>
            <p:ph type="body" sz="quarter" idx="3"/>
          </p:nvPr>
        </p:nvSpPr>
        <p:spPr bwMode="auto">
          <a:xfrm>
            <a:off x="4645025" y="1143000"/>
            <a:ext cx="4041775" cy="639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r>
              <a:rPr lang="en-US" altLang="en-US" dirty="0"/>
              <a:t>Aristotelian/Scholastic</a:t>
            </a:r>
          </a:p>
        </p:txBody>
      </p:sp>
      <p:sp>
        <p:nvSpPr>
          <p:cNvPr id="4102" name="Content Placeholder 5"/>
          <p:cNvSpPr>
            <a:spLocks noGrp="1"/>
          </p:cNvSpPr>
          <p:nvPr>
            <p:ph sz="quarter" idx="4"/>
          </p:nvPr>
        </p:nvSpPr>
        <p:spPr bwMode="auto">
          <a:xfrm>
            <a:off x="4645025" y="1828800"/>
            <a:ext cx="4041775" cy="39512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Material causes (=the stuff that takes a form)</a:t>
            </a:r>
          </a:p>
          <a:p>
            <a:r>
              <a:rPr lang="en-US" altLang="en-US" dirty="0"/>
              <a:t>Efficient causes (=anything capable of acting on the stuff)</a:t>
            </a:r>
          </a:p>
          <a:p>
            <a:r>
              <a:rPr lang="en-US" altLang="en-US" dirty="0"/>
              <a:t>Formal causes (the individual’s essential properties)</a:t>
            </a:r>
          </a:p>
          <a:p>
            <a:r>
              <a:rPr lang="en-US" altLang="en-US" dirty="0"/>
              <a:t>Final causes (the </a:t>
            </a:r>
            <a:r>
              <a:rPr lang="en-US" altLang="en-US" i="1" dirty="0"/>
              <a:t>purpose </a:t>
            </a:r>
            <a:r>
              <a:rPr lang="en-US" altLang="en-US" dirty="0"/>
              <a:t>of the individual)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(3) Observable Features that Matter for Sci. Explanation</a:t>
            </a:r>
          </a:p>
        </p:txBody>
      </p:sp>
      <p:sp>
        <p:nvSpPr>
          <p:cNvPr id="5123" name="Text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r>
              <a:rPr lang="en-US" altLang="en-US" dirty="0"/>
              <a:t>Mechanist</a:t>
            </a:r>
          </a:p>
        </p:txBody>
      </p:sp>
      <p:sp>
        <p:nvSpPr>
          <p:cNvPr id="4" name="Content Placeholder 3"/>
          <p:cNvSpPr>
            <a:spLocks noGrp="1"/>
          </p:cNvSpPr>
          <p:nvPr>
            <p:ph sz="half" idx="2"/>
          </p:nvPr>
        </p:nvSpPr>
        <p:spPr/>
        <p:txBody>
          <a:bodyPr/>
          <a:lstStyle/>
          <a:p>
            <a:pPr>
              <a:defRPr/>
            </a:pPr>
            <a:r>
              <a:rPr lang="en-US" dirty="0"/>
              <a:t>Observable properties that can be described using Geometry + Coordinate System (shape, spatial arrangement of material parts + motion/rest)</a:t>
            </a:r>
          </a:p>
          <a:p>
            <a:pPr marL="0" indent="0" algn="ctr">
              <a:buFontTx/>
              <a:buNone/>
              <a:defRPr/>
            </a:pPr>
            <a:r>
              <a:rPr lang="en-US" b="1" i="1" dirty="0"/>
              <a:t>What this Excludes:</a:t>
            </a:r>
            <a:endParaRPr lang="en-US" dirty="0"/>
          </a:p>
          <a:p>
            <a:pPr>
              <a:defRPr/>
            </a:pPr>
            <a:r>
              <a:rPr lang="en-US" dirty="0"/>
              <a:t>Color, taste, odor, sound, hardness and softness, hotness and coldness</a:t>
            </a:r>
          </a:p>
          <a:p>
            <a:pPr>
              <a:defRPr/>
            </a:pPr>
            <a:endParaRPr lang="en-US" dirty="0"/>
          </a:p>
        </p:txBody>
      </p:sp>
      <p:sp>
        <p:nvSpPr>
          <p:cNvPr id="5125" name="Text Placeholder 4"/>
          <p:cNvSpPr>
            <a:spLocks noGrp="1"/>
          </p:cNvSpPr>
          <p:nvPr>
            <p:ph type="body" sz="quarter" idx="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r>
              <a:rPr lang="en-US" altLang="en-US" dirty="0"/>
              <a:t>Aristotelian/Scholastic</a:t>
            </a:r>
          </a:p>
        </p:txBody>
      </p:sp>
      <p:sp>
        <p:nvSpPr>
          <p:cNvPr id="5126" name="Content Placeholder 5"/>
          <p:cNvSpPr>
            <a:spLocks noGrp="1"/>
          </p:cNvSpPr>
          <p:nvPr>
            <p:ph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Any </a:t>
            </a:r>
            <a:r>
              <a:rPr lang="en-US" altLang="en-US" i="1" dirty="0"/>
              <a:t>observable/ perceptible </a:t>
            </a:r>
            <a:r>
              <a:rPr lang="en-US" altLang="en-US" dirty="0"/>
              <a:t>feature of a thing can be one of its essential properties, and thus constitute a part of its material, formal or final cause, and anything observable in its situation can serve to reveal its efficient cause(s)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(4) The Nature </a:t>
            </a:r>
            <a:r>
              <a:rPr lang="en-US" altLang="en-US" dirty="0" smtClean="0"/>
              <a:t>of</a:t>
            </a:r>
            <a:br>
              <a:rPr lang="en-US" altLang="en-US" dirty="0" smtClean="0"/>
            </a:br>
            <a:r>
              <a:rPr lang="en-US" altLang="en-US" dirty="0" smtClean="0"/>
              <a:t>Scientific </a:t>
            </a:r>
            <a:r>
              <a:rPr lang="en-US" altLang="en-US" dirty="0"/>
              <a:t>Laws</a:t>
            </a:r>
          </a:p>
        </p:txBody>
      </p:sp>
      <p:sp>
        <p:nvSpPr>
          <p:cNvPr id="6147" name="Text Placeholder 2"/>
          <p:cNvSpPr>
            <a:spLocks noGrp="1"/>
          </p:cNvSpPr>
          <p:nvPr>
            <p:ph type="body" idx="1"/>
          </p:nvPr>
        </p:nvSpPr>
        <p:spPr bwMode="auto">
          <a:xfrm>
            <a:off x="457200" y="1341438"/>
            <a:ext cx="4040188"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r>
              <a:rPr lang="en-US" altLang="en-US" dirty="0"/>
              <a:t>Mechanist</a:t>
            </a:r>
          </a:p>
        </p:txBody>
      </p:sp>
      <p:sp>
        <p:nvSpPr>
          <p:cNvPr id="4" name="Content Placeholder 3"/>
          <p:cNvSpPr>
            <a:spLocks noGrp="1"/>
          </p:cNvSpPr>
          <p:nvPr>
            <p:ph sz="half" idx="2"/>
          </p:nvPr>
        </p:nvSpPr>
        <p:spPr>
          <a:xfrm>
            <a:off x="457200" y="1905000"/>
            <a:ext cx="4040188" cy="4724400"/>
          </a:xfrm>
        </p:spPr>
        <p:txBody>
          <a:bodyPr/>
          <a:lstStyle/>
          <a:p>
            <a:pPr>
              <a:defRPr/>
            </a:pPr>
            <a:r>
              <a:rPr lang="en-US" dirty="0"/>
              <a:t>Fully general and </a:t>
            </a:r>
            <a:r>
              <a:rPr lang="en-US" i="1" dirty="0"/>
              <a:t>deterministic </a:t>
            </a:r>
            <a:r>
              <a:rPr lang="en-US" dirty="0"/>
              <a:t>rules governing how collections of matter must behave.</a:t>
            </a:r>
          </a:p>
          <a:p>
            <a:pPr marL="0" indent="0" algn="ctr">
              <a:buFontTx/>
              <a:buNone/>
              <a:defRPr/>
            </a:pPr>
            <a:r>
              <a:rPr lang="en-US" b="1" dirty="0"/>
              <a:t>Key:</a:t>
            </a:r>
            <a:endParaRPr lang="en-US" dirty="0"/>
          </a:p>
          <a:p>
            <a:pPr>
              <a:defRPr/>
            </a:pPr>
            <a:r>
              <a:rPr lang="en-US" dirty="0"/>
              <a:t>What matters is not an individual </a:t>
            </a:r>
            <a:r>
              <a:rPr lang="en-US" i="1" dirty="0"/>
              <a:t>thing</a:t>
            </a:r>
            <a:r>
              <a:rPr lang="en-US" dirty="0"/>
              <a:t>, but what it has in common with all other individual </a:t>
            </a:r>
            <a:r>
              <a:rPr lang="en-US" i="1" dirty="0"/>
              <a:t>things</a:t>
            </a:r>
            <a:r>
              <a:rPr lang="en-US" dirty="0"/>
              <a:t>, such that universal, deterministic laws fully account for each. </a:t>
            </a:r>
          </a:p>
        </p:txBody>
      </p:sp>
      <p:sp>
        <p:nvSpPr>
          <p:cNvPr id="6149" name="Text Placeholder 4"/>
          <p:cNvSpPr>
            <a:spLocks noGrp="1"/>
          </p:cNvSpPr>
          <p:nvPr>
            <p:ph type="body" sz="quarter" idx="3"/>
          </p:nvPr>
        </p:nvSpPr>
        <p:spPr bwMode="auto">
          <a:xfrm>
            <a:off x="4645025" y="1371600"/>
            <a:ext cx="4041775" cy="639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r>
              <a:rPr lang="en-US" altLang="en-US" dirty="0"/>
              <a:t>Aristotelian/Scholastic</a:t>
            </a:r>
          </a:p>
        </p:txBody>
      </p:sp>
      <p:sp>
        <p:nvSpPr>
          <p:cNvPr id="6" name="Content Placeholder 5"/>
          <p:cNvSpPr>
            <a:spLocks noGrp="1"/>
          </p:cNvSpPr>
          <p:nvPr>
            <p:ph sz="quarter" idx="4"/>
          </p:nvPr>
        </p:nvSpPr>
        <p:spPr>
          <a:xfrm>
            <a:off x="4645025" y="1905000"/>
            <a:ext cx="4041775" cy="4343400"/>
          </a:xfrm>
        </p:spPr>
        <p:txBody>
          <a:bodyPr/>
          <a:lstStyle/>
          <a:p>
            <a:pPr>
              <a:defRPr/>
            </a:pPr>
            <a:r>
              <a:rPr lang="en-US" dirty="0"/>
              <a:t>Any general laws are only determined by what a set of </a:t>
            </a:r>
            <a:r>
              <a:rPr lang="en-US" i="1" dirty="0"/>
              <a:t>similar individuals</a:t>
            </a:r>
            <a:r>
              <a:rPr lang="en-US" dirty="0"/>
              <a:t> show that they have in common.</a:t>
            </a:r>
          </a:p>
          <a:p>
            <a:pPr marL="0" indent="0" algn="ctr">
              <a:buFontTx/>
              <a:buNone/>
              <a:defRPr/>
            </a:pPr>
            <a:r>
              <a:rPr lang="en-US" b="1" dirty="0"/>
              <a:t>Key:</a:t>
            </a:r>
            <a:endParaRPr lang="en-US" dirty="0"/>
          </a:p>
          <a:p>
            <a:pPr algn="ctr">
              <a:defRPr/>
            </a:pPr>
            <a:r>
              <a:rPr lang="en-US" dirty="0"/>
              <a:t>What matters is the form of individuals. General principles are founded on their behavior, </a:t>
            </a:r>
            <a:r>
              <a:rPr lang="en-US" i="1" dirty="0"/>
              <a:t>not the other way around</a:t>
            </a:r>
            <a:r>
              <a:rPr lang="en-US" dirty="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The Epistemological and Metaphysical Consequences of</a:t>
            </a:r>
            <a:br>
              <a:rPr lang="en-US" altLang="en-US" dirty="0"/>
            </a:br>
            <a:r>
              <a:rPr lang="en-US" altLang="en-US" dirty="0"/>
              <a:t>the Turn to Mechanism</a:t>
            </a:r>
          </a:p>
        </p:txBody>
      </p:sp>
      <p:sp>
        <p:nvSpPr>
          <p:cNvPr id="7171" name="Text Placeholder 4"/>
          <p:cNvSpPr>
            <a:spLocks noGrp="1"/>
          </p:cNvSpPr>
          <p:nvPr>
            <p:ph type="body" sz="quarter" idx="3"/>
          </p:nvPr>
        </p:nvSpPr>
        <p:spPr bwMode="auto">
          <a:xfrm>
            <a:off x="152400" y="1600200"/>
            <a:ext cx="8229600" cy="47894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lgn="ctr"/>
            <a:r>
              <a:rPr lang="en-US" altLang="en-US" dirty="0"/>
              <a:t>Epistemological:</a:t>
            </a:r>
          </a:p>
          <a:p>
            <a:r>
              <a:rPr lang="en-US" altLang="en-US" b="0" dirty="0"/>
              <a:t>If perceptible features of phenomena are mostly irrelevant to a successful scientific explanation of their nature and existence, what justifies our inclination to think that we </a:t>
            </a:r>
            <a:r>
              <a:rPr lang="en-US" altLang="en-US" b="0" i="1" dirty="0"/>
              <a:t>actually observe objects in their True Nature</a:t>
            </a:r>
            <a:r>
              <a:rPr lang="en-US" altLang="en-US" b="0" dirty="0"/>
              <a:t>? (the relationship between conscious experience and the nature of the world-as-perceived appears problematic, and can promote </a:t>
            </a:r>
            <a:r>
              <a:rPr lang="en-US" altLang="en-US" b="0" i="1" dirty="0"/>
              <a:t>indirect realism</a:t>
            </a:r>
            <a:r>
              <a:rPr lang="en-US" altLang="en-US" b="0" dirty="0"/>
              <a:t> about the significance of perceptual experience as a source of knowledge of Nature).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6"/>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b="1" dirty="0"/>
              <a:t>Metaphysical:</a:t>
            </a:r>
            <a:r>
              <a:rPr lang="en-US" altLang="en-US" sz="2400" dirty="0"/>
              <a:t/>
            </a:r>
            <a:br>
              <a:rPr lang="en-US" altLang="en-US" sz="2400" dirty="0"/>
            </a:br>
            <a:r>
              <a:rPr lang="en-US" altLang="en-US" sz="600" dirty="0"/>
              <a:t/>
            </a:r>
            <a:br>
              <a:rPr lang="en-US" altLang="en-US" sz="600" dirty="0"/>
            </a:br>
            <a:endParaRPr lang="en-US" altLang="en-US" sz="2400" dirty="0"/>
          </a:p>
        </p:txBody>
      </p:sp>
      <p:sp>
        <p:nvSpPr>
          <p:cNvPr id="8195" name="Rectangle 7"/>
          <p:cNvSpPr>
            <a:spLocks noChangeArrowheads="1"/>
          </p:cNvSpPr>
          <p:nvPr/>
        </p:nvSpPr>
        <p:spPr bwMode="auto">
          <a:xfrm>
            <a:off x="762000" y="895350"/>
            <a:ext cx="76200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2400" dirty="0"/>
              <a:t>Given that everything is to be explained by appeal to geometrically-arranged collections of matter and their motions, </a:t>
            </a:r>
            <a:r>
              <a:rPr lang="en-US" altLang="en-US" sz="2400" i="1" dirty="0"/>
              <a:t>what is the existential status of human consciousness?</a:t>
            </a:r>
            <a:r>
              <a:rPr lang="en-US" altLang="en-US" sz="2400" dirty="0"/>
              <a:t> Is the mental, either as entity (Mind) or as </a:t>
            </a:r>
            <a:r>
              <a:rPr lang="en-US" altLang="en-US" sz="2400" dirty="0" smtClean="0"/>
              <a:t>phenomena (perceiving, thinking, feeling, wishing, willing), </a:t>
            </a:r>
            <a:r>
              <a:rPr lang="en-US" altLang="en-US" sz="2400" dirty="0"/>
              <a:t>a real constituent of the World?</a:t>
            </a:r>
          </a:p>
          <a:p>
            <a:endParaRPr lang="en-US" altLang="en-US" sz="2400" dirty="0"/>
          </a:p>
          <a:p>
            <a:r>
              <a:rPr lang="en-US" altLang="en-US" sz="2400" dirty="0"/>
              <a:t>As Margaret Wilson puts it: “How might human consciousness, purposiveness, and sense of freedom be brought into harmony with the materialistic, mechanistic, and deterministic outlook of science?”</a:t>
            </a:r>
            <a:br>
              <a:rPr lang="en-US" altLang="en-US" sz="2400" dirty="0"/>
            </a:br>
            <a:endParaRPr lang="en-US" alt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Descartes’ Contribution</a:t>
            </a:r>
          </a:p>
        </p:txBody>
      </p:sp>
      <p:sp>
        <p:nvSpPr>
          <p:cNvPr id="9219" name="Content Placeholder 3"/>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Tx/>
              <a:buNone/>
            </a:pPr>
            <a:r>
              <a:rPr lang="en-US" altLang="en-US" dirty="0"/>
              <a:t>Descartes is the first great thinker to address these problems arising from the many conflicts and incompatibilities arising from the change to </a:t>
            </a:r>
            <a:r>
              <a:rPr lang="en-US" altLang="en-US" i="1" dirty="0"/>
              <a:t>mechanistic science </a:t>
            </a:r>
            <a:r>
              <a:rPr lang="en-US" altLang="en-US" dirty="0"/>
              <a:t>from its Aristotelian/Scholastic predecessor.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A Commonly-Held, but Mistaken View of Descartes’ Role in </a:t>
            </a:r>
            <a:r>
              <a:rPr lang="en-US" altLang="en-US" dirty="0" smtClean="0"/>
              <a:t/>
            </a:r>
            <a:br>
              <a:rPr lang="en-US" altLang="en-US" dirty="0" smtClean="0"/>
            </a:br>
            <a:r>
              <a:rPr lang="en-US" altLang="en-US" dirty="0" smtClean="0"/>
              <a:t>these Changes.</a:t>
            </a:r>
            <a:br>
              <a:rPr lang="en-US" altLang="en-US" dirty="0" smtClean="0"/>
            </a:br>
            <a:endParaRPr lang="en-US" altLang="en-US" dirty="0"/>
          </a:p>
        </p:txBody>
      </p:sp>
      <p:sp>
        <p:nvSpPr>
          <p:cNvPr id="10243" name="Content Placeholder 2"/>
          <p:cNvSpPr>
            <a:spLocks noGrp="1"/>
          </p:cNvSpPr>
          <p:nvPr>
            <p:ph idx="1"/>
          </p:nvPr>
        </p:nvSpPr>
        <p:spPr bwMode="auto">
          <a:xfrm>
            <a:off x="609600" y="2514600"/>
            <a:ext cx="8229600" cy="3657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Tx/>
              <a:buNone/>
            </a:pPr>
            <a:r>
              <a:rPr lang="en-US" altLang="en-US" sz="2600" dirty="0"/>
              <a:t>Many think Descartes somehow is responsible for </a:t>
            </a:r>
            <a:r>
              <a:rPr lang="en-US" altLang="en-US" sz="2600" i="1" dirty="0"/>
              <a:t>creating </a:t>
            </a:r>
            <a:r>
              <a:rPr lang="en-US" altLang="en-US" sz="2600" dirty="0"/>
              <a:t>these problems (for example, the dualistic view of a human being as a combination of </a:t>
            </a:r>
            <a:r>
              <a:rPr lang="en-US" altLang="en-US" sz="2600" i="1" dirty="0"/>
              <a:t>mind </a:t>
            </a:r>
            <a:r>
              <a:rPr lang="en-US" altLang="en-US" sz="2600" dirty="0"/>
              <a:t>and </a:t>
            </a:r>
            <a:r>
              <a:rPr lang="en-US" altLang="en-US" sz="2600" i="1" dirty="0"/>
              <a:t>body</a:t>
            </a:r>
            <a:r>
              <a:rPr lang="en-US" altLang="en-US" sz="2600" dirty="0"/>
              <a:t>, each radically </a:t>
            </a:r>
            <a:r>
              <a:rPr lang="en-US" altLang="en-US" sz="2600" dirty="0" smtClean="0"/>
              <a:t>distinct </a:t>
            </a:r>
            <a:r>
              <a:rPr lang="en-US" altLang="en-US" sz="2600" dirty="0"/>
              <a:t>from each other), but in fact, as I hope you will see in the course of our work on his </a:t>
            </a:r>
            <a:r>
              <a:rPr lang="en-US" altLang="en-US" sz="2600" i="1" dirty="0"/>
              <a:t>Meditations</a:t>
            </a:r>
            <a:r>
              <a:rPr lang="en-US" altLang="en-US" sz="2600" dirty="0"/>
              <a:t>, he is merely </a:t>
            </a:r>
            <a:r>
              <a:rPr lang="en-US" altLang="en-US" sz="2600" i="1" dirty="0"/>
              <a:t>facing up to the challenge</a:t>
            </a:r>
            <a:r>
              <a:rPr lang="en-US" altLang="en-US" sz="2600" dirty="0"/>
              <a:t> posed to ancient assumptions about nature, the mind, and human beings, that mechanistic science and its </a:t>
            </a:r>
            <a:r>
              <a:rPr lang="en-US" altLang="en-US" sz="2600" dirty="0" smtClean="0"/>
              <a:t>underlying </a:t>
            </a:r>
            <a:r>
              <a:rPr lang="en-US" altLang="en-US" sz="2600" dirty="0"/>
              <a:t>metaphysics pose.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 y="457200"/>
            <a:ext cx="8534400" cy="4401205"/>
          </a:xfrm>
          <a:prstGeom prst="rect">
            <a:avLst/>
          </a:prstGeom>
        </p:spPr>
        <p:txBody>
          <a:bodyPr wrap="square">
            <a:spAutoFit/>
          </a:bodyPr>
          <a:lstStyle/>
          <a:p>
            <a:pPr marL="0" indent="0" algn="ctr">
              <a:buFontTx/>
              <a:buNone/>
              <a:defRPr/>
            </a:pPr>
            <a:r>
              <a:rPr lang="en-US" sz="2800" u="sng" dirty="0" smtClean="0"/>
              <a:t>Early </a:t>
            </a:r>
            <a:r>
              <a:rPr lang="en-US" sz="2800" u="sng" dirty="0"/>
              <a:t>modern divides </a:t>
            </a:r>
            <a:r>
              <a:rPr lang="en-US" sz="2800" u="sng" dirty="0" smtClean="0"/>
              <a:t>into:</a:t>
            </a:r>
          </a:p>
          <a:p>
            <a:pPr marL="571500" indent="-571500">
              <a:buFontTx/>
              <a:buAutoNum type="romanUcParenR"/>
              <a:defRPr/>
            </a:pPr>
            <a:r>
              <a:rPr lang="en-US" sz="2800" dirty="0" smtClean="0"/>
              <a:t>Rationalism </a:t>
            </a:r>
            <a:r>
              <a:rPr lang="en-US" sz="2800" dirty="0"/>
              <a:t>(</a:t>
            </a:r>
            <a:r>
              <a:rPr lang="en-US" sz="2800" dirty="0" smtClean="0"/>
              <a:t>heyday</a:t>
            </a:r>
            <a:r>
              <a:rPr lang="en-US" sz="2800" dirty="0"/>
              <a:t>: 1640-1700): Descartes, Spinoza, Leibniz; also </a:t>
            </a:r>
            <a:r>
              <a:rPr lang="en-US" sz="2800" dirty="0" err="1"/>
              <a:t>Arnauld</a:t>
            </a:r>
            <a:r>
              <a:rPr lang="en-US" sz="2800" dirty="0"/>
              <a:t>, Malebranche, and </a:t>
            </a:r>
            <a:r>
              <a:rPr lang="en-US" sz="2800" dirty="0" smtClean="0"/>
              <a:t>Wolff.</a:t>
            </a:r>
          </a:p>
          <a:p>
            <a:pPr marL="571500" indent="-571500">
              <a:buFontTx/>
              <a:buAutoNum type="romanUcParenR"/>
              <a:defRPr/>
            </a:pPr>
            <a:r>
              <a:rPr lang="en-US" sz="2800" dirty="0" smtClean="0"/>
              <a:t>Empiricism </a:t>
            </a:r>
            <a:r>
              <a:rPr lang="en-US" sz="2800" dirty="0"/>
              <a:t>(heyday: 1690-1780): Locke, Berkeley, Hume; also Hobbes and </a:t>
            </a:r>
            <a:r>
              <a:rPr lang="en-US" sz="2800" dirty="0" smtClean="0"/>
              <a:t>Reid.</a:t>
            </a:r>
          </a:p>
          <a:p>
            <a:pPr marL="571500" indent="-571500">
              <a:buFontTx/>
              <a:buAutoNum type="romanUcParenR"/>
              <a:defRPr/>
            </a:pPr>
            <a:r>
              <a:rPr lang="en-US" sz="2800" dirty="0" smtClean="0"/>
              <a:t>Transcendental </a:t>
            </a:r>
            <a:r>
              <a:rPr lang="en-US" sz="2800" dirty="0"/>
              <a:t>idealism (</a:t>
            </a:r>
            <a:r>
              <a:rPr lang="en-US" sz="2800" dirty="0" smtClean="0"/>
              <a:t>heyday</a:t>
            </a:r>
            <a:r>
              <a:rPr lang="en-US" sz="2800" dirty="0"/>
              <a:t>: 1780-1800): Kant; also Fichte</a:t>
            </a:r>
            <a:r>
              <a:rPr lang="en-US" sz="2800" dirty="0" smtClean="0"/>
              <a:t>.</a:t>
            </a:r>
          </a:p>
          <a:p>
            <a:pPr marL="571500" indent="-571500">
              <a:buFontTx/>
              <a:buAutoNum type="romanUcParenR"/>
              <a:defRPr/>
            </a:pPr>
            <a:r>
              <a:rPr lang="en-US" sz="2800" dirty="0" smtClean="0"/>
              <a:t> Important </a:t>
            </a:r>
            <a:r>
              <a:rPr lang="en-US" sz="2800" dirty="0"/>
              <a:t>thinkers who don’t fit into these categories include: Pascal, </a:t>
            </a:r>
            <a:r>
              <a:rPr lang="en-US" sz="2800" dirty="0" err="1"/>
              <a:t>Vico</a:t>
            </a:r>
            <a:r>
              <a:rPr lang="en-US" sz="2800" dirty="0"/>
              <a:t>, Rousseau.</a:t>
            </a:r>
            <a:endParaRPr lang="en-US" altLang="en-US" sz="2800" dirty="0"/>
          </a:p>
        </p:txBody>
      </p:sp>
    </p:spTree>
    <p:extLst>
      <p:ext uri="{BB962C8B-B14F-4D97-AF65-F5344CB8AC3E}">
        <p14:creationId xmlns:p14="http://schemas.microsoft.com/office/powerpoint/2010/main" val="11790228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 y="457200"/>
            <a:ext cx="8534400" cy="5509200"/>
          </a:xfrm>
          <a:prstGeom prst="rect">
            <a:avLst/>
          </a:prstGeom>
        </p:spPr>
        <p:txBody>
          <a:bodyPr wrap="square">
            <a:spAutoFit/>
          </a:bodyPr>
          <a:lstStyle/>
          <a:p>
            <a:pPr marL="0" indent="0">
              <a:buFontTx/>
              <a:buNone/>
              <a:defRPr/>
            </a:pPr>
            <a:r>
              <a:rPr lang="en-US" sz="2800" dirty="0" smtClean="0"/>
              <a:t>What distinguishes each of these phases of early modern philosophy? </a:t>
            </a:r>
            <a:r>
              <a:rPr lang="en-US" sz="2800" dirty="0" smtClean="0">
                <a:solidFill>
                  <a:srgbClr val="FF0000"/>
                </a:solidFill>
              </a:rPr>
              <a:t>Each was dominated by a vision of which human resources are best suited to produce the kind of knowledge associated with the Scientific Revolution</a:t>
            </a:r>
            <a:r>
              <a:rPr lang="en-US" sz="2800" dirty="0" smtClean="0"/>
              <a:t> already under way in the West.</a:t>
            </a:r>
          </a:p>
          <a:p>
            <a:pPr>
              <a:defRPr/>
            </a:pPr>
            <a:endParaRPr lang="en-US" sz="800" dirty="0" smtClean="0"/>
          </a:p>
          <a:p>
            <a:pPr>
              <a:defRPr/>
            </a:pPr>
            <a:r>
              <a:rPr lang="en-US" sz="2800" dirty="0" smtClean="0"/>
              <a:t>Rationalism is inspired by the kind of abstract reasoning that produced Euclidean geometry, and in the Early Modern period, by the inventive work of mathematicians like Descartes, and mathematical physicists like Newton.</a:t>
            </a:r>
            <a:endParaRPr lang="en-US" sz="2800" b="1" dirty="0" smtClean="0">
              <a:solidFill>
                <a:srgbClr val="FF0000"/>
              </a:solidFill>
            </a:endParaRPr>
          </a:p>
          <a:p>
            <a:pPr>
              <a:defRPr/>
            </a:pPr>
            <a:endParaRPr lang="en-US" altLang="en-US" sz="800" dirty="0" smtClean="0"/>
          </a:p>
          <a:p>
            <a:pPr>
              <a:defRPr/>
            </a:pPr>
            <a:r>
              <a:rPr lang="en-US" altLang="en-US" sz="2800" dirty="0" smtClean="0"/>
              <a:t>What </a:t>
            </a:r>
            <a:r>
              <a:rPr lang="en-US" altLang="en-US" sz="2800" dirty="0" smtClean="0"/>
              <a:t>do </a:t>
            </a:r>
            <a:r>
              <a:rPr lang="en-US" altLang="en-US" sz="2800" i="1" dirty="0" smtClean="0"/>
              <a:t>you </a:t>
            </a:r>
            <a:r>
              <a:rPr lang="en-US" altLang="en-US" sz="2800" dirty="0" smtClean="0"/>
              <a:t>think is typical of mathematical reasoning?</a:t>
            </a:r>
            <a:endParaRPr lang="en-US" altLang="en-US" sz="2800" dirty="0"/>
          </a:p>
        </p:txBody>
      </p:sp>
    </p:spTree>
    <p:extLst>
      <p:ext uri="{BB962C8B-B14F-4D97-AF65-F5344CB8AC3E}">
        <p14:creationId xmlns:p14="http://schemas.microsoft.com/office/powerpoint/2010/main" val="2717544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 y="457200"/>
            <a:ext cx="8534400" cy="6124754"/>
          </a:xfrm>
          <a:prstGeom prst="rect">
            <a:avLst/>
          </a:prstGeom>
        </p:spPr>
        <p:txBody>
          <a:bodyPr wrap="square">
            <a:spAutoFit/>
          </a:bodyPr>
          <a:lstStyle/>
          <a:p>
            <a:pPr>
              <a:defRPr/>
            </a:pPr>
            <a:r>
              <a:rPr lang="en-US" sz="2800" dirty="0" smtClean="0"/>
              <a:t>Empiricism was a reaction to the excesses of Rationalists like Spinoza and Leibniz. Leibniz once insisted that the world as we </a:t>
            </a:r>
            <a:r>
              <a:rPr lang="en-US" sz="2800" i="1" dirty="0" smtClean="0"/>
              <a:t>perceive it through the senses </a:t>
            </a:r>
            <a:r>
              <a:rPr lang="en-US" sz="2800" dirty="0" smtClean="0"/>
              <a:t>is “reality in </a:t>
            </a:r>
            <a:r>
              <a:rPr lang="en-US" sz="2800" b="1" dirty="0" smtClean="0"/>
              <a:t>confused representation</a:t>
            </a:r>
            <a:r>
              <a:rPr lang="en-US" sz="2800" dirty="0" smtClean="0"/>
              <a:t>”. Empiricists thought this rejection of sense perception as a source of good information about the world that the burgeoning scientific revolution was seeking to explain and describe was a serious mistake. </a:t>
            </a:r>
            <a:r>
              <a:rPr lang="en-US" sz="2800" b="1" dirty="0" smtClean="0"/>
              <a:t>John Locke </a:t>
            </a:r>
            <a:r>
              <a:rPr lang="en-US" sz="2800" dirty="0" smtClean="0"/>
              <a:t>was the first to raise doubts about the rationalist approach to understanding the natural world. He thought that since we only know the world </a:t>
            </a:r>
            <a:r>
              <a:rPr lang="en-US" sz="2800" i="1" dirty="0" smtClean="0"/>
              <a:t>exists </a:t>
            </a:r>
            <a:r>
              <a:rPr lang="en-US" sz="2800" dirty="0" smtClean="0"/>
              <a:t>because of our sense perceptual access to it, we can’t form any trustworthy beliefs about it that don’t rely on what the senses reveal.</a:t>
            </a:r>
            <a:endParaRPr lang="en-US" altLang="en-US" sz="2800" dirty="0"/>
          </a:p>
        </p:txBody>
      </p:sp>
    </p:spTree>
    <p:extLst>
      <p:ext uri="{BB962C8B-B14F-4D97-AF65-F5344CB8AC3E}">
        <p14:creationId xmlns:p14="http://schemas.microsoft.com/office/powerpoint/2010/main" val="3479848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 y="457200"/>
            <a:ext cx="8534400" cy="6124754"/>
          </a:xfrm>
          <a:prstGeom prst="rect">
            <a:avLst/>
          </a:prstGeom>
        </p:spPr>
        <p:txBody>
          <a:bodyPr wrap="square">
            <a:spAutoFit/>
          </a:bodyPr>
          <a:lstStyle/>
          <a:p>
            <a:pPr>
              <a:defRPr/>
            </a:pPr>
            <a:r>
              <a:rPr lang="en-US" sz="2800" dirty="0"/>
              <a:t>For empiricists, philosophy is radically distinct from mathematics, and must glean up its facts from experience and reflection on experience in the same laborious, piece-meal way characteristic of the naturalist; the philosopher logs, catalogues, and finally endeavors to explain the order of things on the basis of the facts, not arcane theories or abstract principles which take us far beyond the conclusions our data </a:t>
            </a:r>
            <a:r>
              <a:rPr lang="en-US" sz="2800" dirty="0" smtClean="0"/>
              <a:t>permit.</a:t>
            </a:r>
          </a:p>
          <a:p>
            <a:pPr>
              <a:defRPr/>
            </a:pPr>
            <a:endParaRPr lang="en-US" altLang="en-US" sz="2800" dirty="0"/>
          </a:p>
          <a:p>
            <a:pPr>
              <a:defRPr/>
            </a:pPr>
            <a:r>
              <a:rPr lang="en-US" altLang="en-US" sz="2800" dirty="0" smtClean="0"/>
              <a:t>Locke’s most innovative contribution was to make </a:t>
            </a:r>
            <a:r>
              <a:rPr lang="en-US" altLang="en-US" sz="2800" b="1" dirty="0" smtClean="0"/>
              <a:t>human understanding, </a:t>
            </a:r>
            <a:r>
              <a:rPr lang="en-US" altLang="en-US" sz="2800" dirty="0" smtClean="0"/>
              <a:t>the </a:t>
            </a:r>
            <a:r>
              <a:rPr lang="en-US" altLang="en-US" sz="2800" i="1" dirty="0" smtClean="0"/>
              <a:t>instrument of knowledge, </a:t>
            </a:r>
            <a:r>
              <a:rPr lang="en-US" altLang="en-US" sz="2800" dirty="0" smtClean="0"/>
              <a:t>the principle focus of philosophical inquiry. It was fundamental a </a:t>
            </a:r>
            <a:r>
              <a:rPr lang="en-US" altLang="en-US" sz="2800" i="1" dirty="0" smtClean="0"/>
              <a:t>psychological </a:t>
            </a:r>
            <a:r>
              <a:rPr lang="en-US" altLang="en-US" sz="2800" dirty="0" smtClean="0"/>
              <a:t>science.</a:t>
            </a:r>
            <a:endParaRPr lang="en-US" altLang="en-US" sz="2800" dirty="0"/>
          </a:p>
        </p:txBody>
      </p:sp>
    </p:spTree>
    <p:extLst>
      <p:ext uri="{BB962C8B-B14F-4D97-AF65-F5344CB8AC3E}">
        <p14:creationId xmlns:p14="http://schemas.microsoft.com/office/powerpoint/2010/main" val="755059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 y="457200"/>
            <a:ext cx="8534400" cy="6124754"/>
          </a:xfrm>
          <a:prstGeom prst="rect">
            <a:avLst/>
          </a:prstGeom>
        </p:spPr>
        <p:txBody>
          <a:bodyPr wrap="square">
            <a:spAutoFit/>
          </a:bodyPr>
          <a:lstStyle/>
          <a:p>
            <a:pPr>
              <a:defRPr/>
            </a:pPr>
            <a:r>
              <a:rPr lang="en-US" sz="2800" dirty="0" smtClean="0"/>
              <a:t>Our work together is chiefly concerned to uncover not just </a:t>
            </a:r>
            <a:r>
              <a:rPr lang="en-US" sz="2800" i="1" dirty="0" smtClean="0"/>
              <a:t>what </a:t>
            </a:r>
            <a:r>
              <a:rPr lang="en-US" sz="2800" dirty="0" smtClean="0"/>
              <a:t>these early modern thinkers believed and argued for, but </a:t>
            </a:r>
            <a:r>
              <a:rPr lang="en-US" sz="2800" i="1" dirty="0" smtClean="0"/>
              <a:t>why </a:t>
            </a:r>
            <a:r>
              <a:rPr lang="en-US" sz="2800" dirty="0" smtClean="0"/>
              <a:t>they came to believe and argue as they did. This is particularly important in studying the first major figure of the Early Modern period, a one whom we will spend more time on than any of the others in the short time we have: Rene Descartes.</a:t>
            </a:r>
          </a:p>
          <a:p>
            <a:pPr>
              <a:defRPr/>
            </a:pPr>
            <a:endParaRPr lang="en-US" altLang="en-US" sz="2800" dirty="0"/>
          </a:p>
          <a:p>
            <a:pPr>
              <a:defRPr/>
            </a:pPr>
            <a:r>
              <a:rPr lang="en-US" altLang="en-US" sz="2800" dirty="0" smtClean="0"/>
              <a:t>Why so much time on Descartes? Because he revolutionizes the approach to both science and philosophy as it came down from the Medieval and Ancient philosophical traditions in which everyone was schooled in his time and before.</a:t>
            </a:r>
            <a:endParaRPr lang="en-US" altLang="en-US" sz="2800" dirty="0"/>
          </a:p>
        </p:txBody>
      </p:sp>
    </p:spTree>
    <p:extLst>
      <p:ext uri="{BB962C8B-B14F-4D97-AF65-F5344CB8AC3E}">
        <p14:creationId xmlns:p14="http://schemas.microsoft.com/office/powerpoint/2010/main" val="2083961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 y="457200"/>
            <a:ext cx="8534400" cy="5693866"/>
          </a:xfrm>
          <a:prstGeom prst="rect">
            <a:avLst/>
          </a:prstGeom>
        </p:spPr>
        <p:txBody>
          <a:bodyPr wrap="square">
            <a:spAutoFit/>
          </a:bodyPr>
          <a:lstStyle/>
          <a:p>
            <a:pPr>
              <a:defRPr/>
            </a:pPr>
            <a:r>
              <a:rPr lang="en-US" sz="2800" dirty="0" smtClean="0"/>
              <a:t>Locke’s great successors, Bishop Berkeley and David Hume, refined empiricism and in the process it became indistinguishable from what seemed like a radical form of subjective idealism (as Berkeley developed it), or to lead unavoidably, in the hands of David Hume, to philosophical </a:t>
            </a:r>
            <a:r>
              <a:rPr lang="en-US" sz="2800" i="1" dirty="0" smtClean="0"/>
              <a:t>skepticism</a:t>
            </a:r>
            <a:r>
              <a:rPr lang="en-US" sz="2800" dirty="0" smtClean="0"/>
              <a:t>.</a:t>
            </a:r>
          </a:p>
          <a:p>
            <a:pPr>
              <a:defRPr/>
            </a:pPr>
            <a:endParaRPr lang="en-US" altLang="en-US" sz="2800" dirty="0"/>
          </a:p>
          <a:p>
            <a:pPr>
              <a:defRPr/>
            </a:pPr>
            <a:r>
              <a:rPr lang="en-US" altLang="en-US" sz="2800" dirty="0" smtClean="0"/>
              <a:t>This produced a crisis to which Immanuel Kant responded with a radical new approach to both philosophy </a:t>
            </a:r>
            <a:r>
              <a:rPr lang="en-US" altLang="en-US" sz="2800" i="1" dirty="0" smtClean="0"/>
              <a:t>and </a:t>
            </a:r>
            <a:r>
              <a:rPr lang="en-US" altLang="en-US" sz="2800" dirty="0" smtClean="0"/>
              <a:t>psychology, and much of what happened in philosophy in the modern period in the 19</a:t>
            </a:r>
            <a:r>
              <a:rPr lang="en-US" altLang="en-US" sz="2800" baseline="30000" dirty="0" smtClean="0"/>
              <a:t>th</a:t>
            </a:r>
            <a:r>
              <a:rPr lang="en-US" altLang="en-US" sz="2800" dirty="0" smtClean="0"/>
              <a:t> and 20</a:t>
            </a:r>
            <a:r>
              <a:rPr lang="en-US" altLang="en-US" sz="2800" baseline="30000" dirty="0" smtClean="0"/>
              <a:t>th</a:t>
            </a:r>
            <a:r>
              <a:rPr lang="en-US" altLang="en-US" sz="2800" dirty="0" smtClean="0"/>
              <a:t> </a:t>
            </a:r>
            <a:r>
              <a:rPr lang="en-US" altLang="en-US" sz="2800" dirty="0" smtClean="0"/>
              <a:t>centuries </a:t>
            </a:r>
            <a:r>
              <a:rPr lang="en-US" altLang="en-US" sz="2800" dirty="0" smtClean="0"/>
              <a:t>was a reaction to his original, and highly controversial ideas.</a:t>
            </a:r>
            <a:endParaRPr lang="en-US" altLang="en-US" sz="2800" dirty="0"/>
          </a:p>
        </p:txBody>
      </p:sp>
    </p:spTree>
    <p:extLst>
      <p:ext uri="{BB962C8B-B14F-4D97-AF65-F5344CB8AC3E}">
        <p14:creationId xmlns:p14="http://schemas.microsoft.com/office/powerpoint/2010/main" val="1328723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Why Study</a:t>
            </a:r>
            <a:br>
              <a:rPr lang="en-US" sz="3200" dirty="0" smtClean="0"/>
            </a:br>
            <a:r>
              <a:rPr lang="en-US" sz="3200" dirty="0" smtClean="0"/>
              <a:t>Early Modern History of Philosophy?</a:t>
            </a:r>
            <a:endParaRPr lang="en-US" sz="3200" dirty="0"/>
          </a:p>
        </p:txBody>
      </p:sp>
      <p:sp>
        <p:nvSpPr>
          <p:cNvPr id="3" name="Content Placeholder 2"/>
          <p:cNvSpPr>
            <a:spLocks noGrp="1"/>
          </p:cNvSpPr>
          <p:nvPr>
            <p:ph idx="1"/>
          </p:nvPr>
        </p:nvSpPr>
        <p:spPr/>
        <p:txBody>
          <a:bodyPr/>
          <a:lstStyle/>
          <a:p>
            <a:r>
              <a:rPr lang="en-US" sz="2400" dirty="0" smtClean="0"/>
              <a:t>Academic Reasons: steppingstone to study of philosophy + a necessary part of any Humanities Degree</a:t>
            </a:r>
          </a:p>
          <a:p>
            <a:r>
              <a:rPr lang="en-US" sz="2400" dirty="0" smtClean="0"/>
              <a:t>Philosophical Reasons: Touches on Fundamental Themes: (</a:t>
            </a:r>
            <a:r>
              <a:rPr lang="en-US" sz="2400" dirty="0" err="1" smtClean="0"/>
              <a:t>i</a:t>
            </a:r>
            <a:r>
              <a:rPr lang="en-US" sz="2400" dirty="0" smtClean="0"/>
              <a:t>) Problem of </a:t>
            </a:r>
            <a:r>
              <a:rPr lang="en-US" sz="2400" dirty="0"/>
              <a:t>R</a:t>
            </a:r>
            <a:r>
              <a:rPr lang="en-US" sz="2400" dirty="0" smtClean="0"/>
              <a:t>eality: What exists? What are first principles and causes? Cosmology; Problem </a:t>
            </a:r>
            <a:r>
              <a:rPr lang="en-US" sz="2400" dirty="0"/>
              <a:t>of </a:t>
            </a:r>
            <a:r>
              <a:rPr lang="en-US" sz="2400" dirty="0" smtClean="0"/>
              <a:t>the Mind</a:t>
            </a:r>
            <a:r>
              <a:rPr lang="en-US" sz="2400" dirty="0"/>
              <a:t>: </a:t>
            </a:r>
            <a:r>
              <a:rPr lang="en-US" sz="2400" dirty="0" smtClean="0"/>
              <a:t>Its </a:t>
            </a:r>
            <a:r>
              <a:rPr lang="en-US" sz="2400" dirty="0"/>
              <a:t>nature, limits. </a:t>
            </a:r>
            <a:r>
              <a:rPr lang="en-US" sz="2400" dirty="0" smtClean="0"/>
              <a:t>Mind/body Problem; Problem of Knowledge (Epistemology). What </a:t>
            </a:r>
            <a:r>
              <a:rPr lang="en-US" sz="2400" dirty="0"/>
              <a:t>is it to have a representation of the world? How are such beliefs, such as those contained in judgments about the world, justified?</a:t>
            </a:r>
            <a:endParaRPr lang="en-US" sz="2400" dirty="0" smtClean="0"/>
          </a:p>
          <a:p>
            <a:endParaRPr lang="en-US" sz="2400" dirty="0"/>
          </a:p>
        </p:txBody>
      </p:sp>
    </p:spTree>
    <p:extLst>
      <p:ext uri="{BB962C8B-B14F-4D97-AF65-F5344CB8AC3E}">
        <p14:creationId xmlns:p14="http://schemas.microsoft.com/office/powerpoint/2010/main" val="3484199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2438400"/>
          </a:xfrm>
        </p:spPr>
        <p:txBody>
          <a:bodyPr/>
          <a:lstStyle/>
          <a:p>
            <a:r>
              <a:rPr lang="en-US" sz="2400" dirty="0" smtClean="0"/>
              <a:t>Final Reason</a:t>
            </a:r>
            <a:r>
              <a:rPr lang="en-US" sz="2400" dirty="0"/>
              <a:t>: </a:t>
            </a:r>
            <a:r>
              <a:rPr lang="en-US" sz="2400" dirty="0" smtClean="0"/>
              <a:t>The </a:t>
            </a:r>
            <a:r>
              <a:rPr lang="en-US" sz="2400" dirty="0"/>
              <a:t>"transcendental" significance of modern philosophical </a:t>
            </a:r>
            <a:r>
              <a:rPr lang="en-US" sz="2400" dirty="0" smtClean="0"/>
              <a:t>‘fundamental frameworks’. </a:t>
            </a:r>
            <a:r>
              <a:rPr lang="en-US" sz="2400" dirty="0"/>
              <a:t>The engine driving these philosophical positions are certain world views, or ways of organizing the way the world is. </a:t>
            </a:r>
            <a:r>
              <a:rPr lang="en-US" sz="2400" dirty="0" smtClean="0"/>
              <a:t>Many historians of philosophy see </a:t>
            </a:r>
            <a:r>
              <a:rPr lang="en-US" sz="2400" dirty="0"/>
              <a:t>three of these operating since the </a:t>
            </a:r>
            <a:r>
              <a:rPr lang="en-US" sz="2400" dirty="0" smtClean="0"/>
              <a:t>1600s.</a:t>
            </a:r>
            <a:endParaRPr lang="en-US" sz="2400" dirty="0"/>
          </a:p>
        </p:txBody>
      </p:sp>
    </p:spTree>
    <p:extLst>
      <p:ext uri="{BB962C8B-B14F-4D97-AF65-F5344CB8AC3E}">
        <p14:creationId xmlns:p14="http://schemas.microsoft.com/office/powerpoint/2010/main" val="106683868"/>
      </p:ext>
    </p:extLst>
  </p:cSld>
  <p:clrMapOvr>
    <a:masterClrMapping/>
  </p:clrMapOvr>
</p:sld>
</file>

<file path=ppt/theme/theme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theme>
</file>

<file path=docProps/app.xml><?xml version="1.0" encoding="utf-8"?>
<Properties xmlns="http://schemas.openxmlformats.org/officeDocument/2006/extended-properties" xmlns:vt="http://schemas.openxmlformats.org/officeDocument/2006/docPropsVTypes">
  <TotalTime>14035</TotalTime>
  <Words>1566</Words>
  <Application>Microsoft Office PowerPoint</Application>
  <PresentationFormat>On-screen Show (4:3)</PresentationFormat>
  <Paragraphs>91</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Why Study Early Modern History of Philosophy?</vt:lpstr>
      <vt:lpstr>PowerPoint Presentation</vt:lpstr>
      <vt:lpstr>Background to the Meditations</vt:lpstr>
      <vt:lpstr>PowerPoint Presentation</vt:lpstr>
      <vt:lpstr>(1) What fundamentally exists?</vt:lpstr>
      <vt:lpstr>(2) A Difference in Causes</vt:lpstr>
      <vt:lpstr>(3) Observable Features that Matter for Sci. Explanation</vt:lpstr>
      <vt:lpstr>(4) The Nature of Scientific Laws</vt:lpstr>
      <vt:lpstr>The Epistemological and Metaphysical Consequences of the Turn to Mechanism</vt:lpstr>
      <vt:lpstr>Metaphysical:  </vt:lpstr>
      <vt:lpstr>Descartes’ Contribution</vt:lpstr>
      <vt:lpstr>A Commonly-Held, but Mistaken View of Descartes’ Role in  these Changes.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Study Early Modern Philosophy?</dc:title>
  <dc:creator>Jason</dc:creator>
  <cp:lastModifiedBy>Jason Potter</cp:lastModifiedBy>
  <cp:revision>47</cp:revision>
  <dcterms:modified xsi:type="dcterms:W3CDTF">2024-01-16T21:58:19Z</dcterms:modified>
</cp:coreProperties>
</file>